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55.xml.rels" ContentType="application/vnd.openxmlformats-package.relationships+xml"/>
  <Override PartName="/ppt/notesSlides/_rels/notesSlide29.xml.rels" ContentType="application/vnd.openxmlformats-package.relationships+xml"/>
  <Override PartName="/ppt/notesSlides/_rels/notesSlide7.xml.rels" ContentType="application/vnd.openxmlformats-package.relationships+xml"/>
  <Override PartName="/ppt/notesSlides/_rels/notesSlide35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28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5.xml.rels" ContentType="application/vnd.openxmlformats-package.relationships+xml"/>
  <Override PartName="/ppt/notesSlides/_rels/notesSlide32.xml.rels" ContentType="application/vnd.openxmlformats-package.relationships+xml"/>
  <Override PartName="/ppt/notesSlides/_rels/notesSlide3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8.xml.rels" ContentType="application/vnd.openxmlformats-package.relationships+xml"/>
  <Override PartName="/ppt/notesSlides/_rels/notesSlide36.xml.rels" ContentType="application/vnd.openxmlformats-package.relationships+xml"/>
  <Override PartName="/ppt/notesSlides/_rels/notesSlide30.xml.rels" ContentType="application/vnd.openxmlformats-package.relationships+xml"/>
  <Override PartName="/ppt/notesSlides/_rels/notesSlide31.xml.rels" ContentType="application/vnd.openxmlformats-package.relationships+xml"/>
  <Override PartName="/ppt/notesSlides/_rels/notesSlide37.xml.rels" ContentType="application/vnd.openxmlformats-package.relationships+xml"/>
  <Override PartName="/ppt/notesSlides/_rels/notesSlide38.xml.rels" ContentType="application/vnd.openxmlformats-package.relationships+xml"/>
  <Override PartName="/ppt/notesSlides/_rels/notesSlide39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41.xml.rels" ContentType="application/vnd.openxmlformats-package.relationships+xml"/>
  <Override PartName="/ppt/notesSlides/_rels/notesSlide43.xml.rels" ContentType="application/vnd.openxmlformats-package.relationships+xml"/>
  <Override PartName="/ppt/notesSlides/_rels/notesSlide44.xml.rels" ContentType="application/vnd.openxmlformats-package.relationships+xml"/>
  <Override PartName="/ppt/notesSlides/_rels/notesSlide50.xml.rels" ContentType="application/vnd.openxmlformats-package.relationships+xml"/>
  <Override PartName="/ppt/notesSlides/_rels/notesSlide45.xml.rels" ContentType="application/vnd.openxmlformats-package.relationships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51.xml.rels" ContentType="application/vnd.openxmlformats-package.relationships+xml"/>
  <Override PartName="/ppt/notesSlides/_rels/notesSlide47.xml.rels" ContentType="application/vnd.openxmlformats-package.relationships+xml"/>
  <Override PartName="/ppt/notesSlides/_rels/notesSlide48.xml.rels" ContentType="application/vnd.openxmlformats-package.relationships+xml"/>
  <Override PartName="/ppt/notesSlides/_rels/notesSlide52.xml.rels" ContentType="application/vnd.openxmlformats-package.relationships+xml"/>
  <Override PartName="/ppt/notesSlides/_rels/notesSlide53.xml.rels" ContentType="application/vnd.openxmlformats-package.relationships+xml"/>
  <Override PartName="/ppt/notesSlides/notesSlide29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8.xml" ContentType="application/vnd.openxmlformats-officedocument.presentationml.notesSlide+xml"/>
  <Override PartName="/ppt/media/image9.jpeg" ContentType="image/jpe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54.xml" ContentType="application/vnd.openxmlformats-officedocument.presentationml.slide+xml"/>
  <Override PartName="/ppt/slides/slide53.xml" ContentType="application/vnd.openxmlformats-officedocument.presentationml.slide+xml"/>
  <Override PartName="/ppt/slides/slide52.xml" ContentType="application/vnd.openxmlformats-officedocument.presentationml.slide+xml"/>
  <Override PartName="/ppt/slides/slide51.xml" ContentType="application/vnd.openxmlformats-officedocument.presentationml.slide+xml"/>
  <Override PartName="/ppt/slides/slide50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8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12.xml" ContentType="application/vnd.openxmlformats-officedocument.presentationml.slide+xml"/>
  <Override PartName="/ppt/slides/slide45.xml" ContentType="application/vnd.openxmlformats-officedocument.presentationml.slide+xml"/>
  <Override PartName="/ppt/slides/slide20.xml" ContentType="application/vnd.openxmlformats-officedocument.presentationml.slide+xml"/>
  <Override PartName="/ppt/slides/slide46.xml" ContentType="application/vnd.openxmlformats-officedocument.presentationml.slide+xml"/>
  <Override PartName="/ppt/slides/slide21.xml" ContentType="application/vnd.openxmlformats-officedocument.presentationml.slide+xml"/>
  <Override PartName="/ppt/slides/slide47.xml" ContentType="application/vnd.openxmlformats-officedocument.presentationml.slide+xml"/>
  <Override PartName="/ppt/slides/slide22.xml" ContentType="application/vnd.openxmlformats-officedocument.presentationml.slide+xml"/>
  <Override PartName="/ppt/slides/slide48.xml" ContentType="application/vnd.openxmlformats-officedocument.presentationml.slide+xml"/>
  <Override PartName="/ppt/slides/slide23.xml" ContentType="application/vnd.openxmlformats-officedocument.presentationml.slide+xml"/>
  <Override PartName="/ppt/slides/slide49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55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10.xml" ContentType="application/vnd.openxmlformats-officedocument.presentationml.slide+xml"/>
  <Override PartName="/ppt/slides/slide35.xml" ContentType="application/vnd.openxmlformats-officedocument.presentationml.slide+xml"/>
  <Override PartName="/ppt/slides/slide11.xml" ContentType="application/vnd.openxmlformats-officedocument.presentationml.slide+xml"/>
  <Override PartName="/ppt/slides/slide36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9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3.xml" ContentType="application/vnd.openxmlformats-officedocument.presentationml.slide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51.xml.rels" ContentType="application/vnd.openxmlformats-package.relationships+xml"/>
  <Override PartName="/ppt/slides/_rels/slide50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4.xml.rels" ContentType="application/vnd.openxmlformats-package.relationships+xml"/>
  <Override PartName="/ppt/slides/_rels/slide43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3.xml.rels" ContentType="application/vnd.openxmlformats-package.relationships+xml"/>
  <Override PartName="/ppt/slides/_rels/slide3.xml.rels" ContentType="application/vnd.openxmlformats-package.relationships+xml"/>
  <Override PartName="/ppt/slides/_rels/slide45.xml.rels" ContentType="application/vnd.openxmlformats-package.relationships+xml"/>
  <Override PartName="/ppt/slides/_rels/slide4.xml.rels" ContentType="application/vnd.openxmlformats-package.relationships+xml"/>
  <Override PartName="/ppt/slides/_rels/slide35.xml.rels" ContentType="application/vnd.openxmlformats-package.relationships+xml"/>
  <Override PartName="/ppt/slides/_rels/slide5.xml.rels" ContentType="application/vnd.openxmlformats-package.relationships+xml"/>
  <Override PartName="/ppt/slides/_rels/slide36.xml.rels" ContentType="application/vnd.openxmlformats-package.relationships+xml"/>
  <Override PartName="/ppt/slides/_rels/slide6.xml.rels" ContentType="application/vnd.openxmlformats-package.relationships+xml"/>
  <Override PartName="/ppt/slides/_rels/slide17.xml.rels" ContentType="application/vnd.openxmlformats-package.relationships+xml"/>
  <Override PartName="/ppt/slides/_rels/slide46.xml.rels" ContentType="application/vnd.openxmlformats-package.relationships+xml"/>
  <Override PartName="/ppt/slides/_rels/slide18.xml.rels" ContentType="application/vnd.openxmlformats-package.relationships+xml"/>
  <Override PartName="/ppt/slides/_rels/slide47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30.xml.rels" ContentType="application/vnd.openxmlformats-package.relationships+xml"/>
  <Override PartName="/ppt/slides/_rels/slide25.xml.rels" ContentType="application/vnd.openxmlformats-package.relationships+xml"/>
  <Override PartName="/ppt/slides/_rels/slide31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32.xml.rels" ContentType="application/vnd.openxmlformats-package.relationships+xml"/>
  <Override PartName="/ppt/slides/_rels/slide28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slide17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A461A0FF-4C13-46A0-B1EF-DA350CB95372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29.xml.rels><?xml version="1.0" encoding="UTF-8"?>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
</Relationships>
</file>

<file path=ppt/notesSlides/_rels/notesSlide30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
</Relationships>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
</Relationships>
</file>

<file path=ppt/notesSlides/_rels/notesSlide32.xml.rels><?xml version="1.0" encoding="UTF-8"?>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
</Relationships>
</file>

<file path=ppt/notesSlides/_rels/notesSlide33.xml.rels><?xml version="1.0" encoding="UTF-8"?>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
</Relationships>
</file>

<file path=ppt/notesSlides/_rels/notesSlide35.xml.rels><?xml version="1.0" encoding="UTF-8"?>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
</Relationships>
</file>

<file path=ppt/notesSlides/_rels/notesSlide36.xml.rels><?xml version="1.0" encoding="UTF-8"?>
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
</Relationships>
</file>

<file path=ppt/notesSlides/_rels/notesSlide37.xml.rels><?xml version="1.0" encoding="UTF-8"?>
<Relationships xmlns="http://schemas.openxmlformats.org/package/2006/relationships"><Relationship Id="rId1" Type="http://schemas.openxmlformats.org/officeDocument/2006/relationships/slide" Target="../slides/slide37.xml"/><Relationship Id="rId2" Type="http://schemas.openxmlformats.org/officeDocument/2006/relationships/notesMaster" Target="../notesMasters/notesMaster1.xml"/>
</Relationships>
</file>

<file path=ppt/notesSlides/_rels/notesSlide38.xml.rels><?xml version="1.0" encoding="UTF-8"?>
<Relationships xmlns="http://schemas.openxmlformats.org/package/2006/relationships"><Relationship Id="rId1" Type="http://schemas.openxmlformats.org/officeDocument/2006/relationships/slide" Target="../slides/slide38.xml"/><Relationship Id="rId2" Type="http://schemas.openxmlformats.org/officeDocument/2006/relationships/notesMaster" Target="../notesMasters/notesMaster1.xml"/>
</Relationships>
</file>

<file path=ppt/notesSlides/_rels/notesSlide39.xml.rels><?xml version="1.0" encoding="UTF-8"?>
<Relationships xmlns="http://schemas.openxmlformats.org/package/2006/relationships"><Relationship Id="rId1" Type="http://schemas.openxmlformats.org/officeDocument/2006/relationships/slide" Target="../slides/slide39.xml"/><Relationship Id="rId2" Type="http://schemas.openxmlformats.org/officeDocument/2006/relationships/notesMaster" Target="../notesMasters/notesMaster1.xml"/>
</Relationships>
</file>

<file path=ppt/notesSlides/_rels/notesSlide41.xml.rels><?xml version="1.0" encoding="UTF-8"?>
<Relationships xmlns="http://schemas.openxmlformats.org/package/2006/relationships"><Relationship Id="rId1" Type="http://schemas.openxmlformats.org/officeDocument/2006/relationships/slide" Target="../slides/slide41.xml"/><Relationship Id="rId2" Type="http://schemas.openxmlformats.org/officeDocument/2006/relationships/notesMaster" Target="../notesMasters/notesMaster1.xml"/>
</Relationships>
</file>

<file path=ppt/notesSlides/_rels/notesSlide43.xml.rels><?xml version="1.0" encoding="UTF-8"?>
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
</Relationships>
</file>

<file path=ppt/notesSlides/_rels/notesSlide44.xml.rels><?xml version="1.0" encoding="UTF-8"?>
<Relationships xmlns="http://schemas.openxmlformats.org/package/2006/relationships"><Relationship Id="rId1" Type="http://schemas.openxmlformats.org/officeDocument/2006/relationships/slide" Target="../slides/slide44.xml"/><Relationship Id="rId2" Type="http://schemas.openxmlformats.org/officeDocument/2006/relationships/notesMaster" Target="../notesMasters/notesMaster1.xml"/>
</Relationships>
</file>

<file path=ppt/notesSlides/_rels/notesSlide45.xml.rels><?xml version="1.0" encoding="UTF-8"?>
<Relationships xmlns="http://schemas.openxmlformats.org/package/2006/relationships"><Relationship Id="rId1" Type="http://schemas.openxmlformats.org/officeDocument/2006/relationships/slide" Target="../slides/slide45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47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
</Relationships>
</file>

<file path=ppt/notesSlides/_rels/notesSlide48.xml.rels><?xml version="1.0" encoding="UTF-8"?>
<Relationships xmlns="http://schemas.openxmlformats.org/package/2006/relationships"><Relationship Id="rId1" Type="http://schemas.openxmlformats.org/officeDocument/2006/relationships/slide" Target="../slides/slide48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50.xml.rels><?xml version="1.0" encoding="UTF-8"?>
<Relationships xmlns="http://schemas.openxmlformats.org/package/2006/relationships"><Relationship Id="rId1" Type="http://schemas.openxmlformats.org/officeDocument/2006/relationships/slide" Target="../slides/slide50.xml"/><Relationship Id="rId2" Type="http://schemas.openxmlformats.org/officeDocument/2006/relationships/notesMaster" Target="../notesMasters/notesMaster1.xml"/>
</Relationships>
</file>

<file path=ppt/notesSlides/_rels/notesSlide51.xml.rels><?xml version="1.0" encoding="UTF-8"?>
<Relationships xmlns="http://schemas.openxmlformats.org/package/2006/relationships"><Relationship Id="rId1" Type="http://schemas.openxmlformats.org/officeDocument/2006/relationships/slide" Target="../slides/slide51.xml"/><Relationship Id="rId2" Type="http://schemas.openxmlformats.org/officeDocument/2006/relationships/notesMaster" Target="../notesMasters/notesMaster1.xml"/>
</Relationships>
</file>

<file path=ppt/notesSlides/_rels/notesSlide52.xml.rels><?xml version="1.0" encoding="UTF-8"?>
<Relationships xmlns="http://schemas.openxmlformats.org/package/2006/relationships"><Relationship Id="rId1" Type="http://schemas.openxmlformats.org/officeDocument/2006/relationships/slide" Target="../slides/slide52.xml"/><Relationship Id="rId2" Type="http://schemas.openxmlformats.org/officeDocument/2006/relationships/notesMaster" Target="../notesMasters/notesMaster1.xml"/>
</Relationships>
</file>

<file path=ppt/notesSlides/_rels/notesSlide53.xml.rels><?xml version="1.0" encoding="UTF-8"?>
<Relationships xmlns="http://schemas.openxmlformats.org/package/2006/relationships"><Relationship Id="rId1" Type="http://schemas.openxmlformats.org/officeDocument/2006/relationships/slide" Target="../slides/slide53.xml"/><Relationship Id="rId2" Type="http://schemas.openxmlformats.org/officeDocument/2006/relationships/notesMaster" Target="../notesMasters/notesMaster1.xml"/>
</Relationships>
</file>

<file path=ppt/notesSlides/_rels/notesSlide55.xml.rels><?xml version="1.0" encoding="UTF-8"?>
<Relationships xmlns="http://schemas.openxmlformats.org/package/2006/relationships"><Relationship Id="rId1" Type="http://schemas.openxmlformats.org/officeDocument/2006/relationships/slide" Target="../slides/slide5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8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F1D8D169-4D79-4E96-ACB9-8904930813C8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8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EE49C32-39E4-4BA5-9FAD-163154BF9682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9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872ED36-53CC-4830-A251-DEEC3F4144EA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9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17B8E64-5D62-4929-8C4F-BBB4D9492324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latin typeface="Arial"/>
            </a:endParaRPr>
          </a:p>
        </p:txBody>
      </p:sp>
      <p:sp>
        <p:nvSpPr>
          <p:cNvPr id="19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277CAF5-1C85-4365-A61B-C9D08F3F2C21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0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B971107-902F-42F0-8E9F-E952CDCBA21A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0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CF83FD2-3399-408E-A325-5E36AF5548F6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0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D8D69E8-2C02-4F38-8504-500649399B8F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Here have them type some basic operations and make a variable assignment!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0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E82B654-A94A-42E9-A909-D858E1288BAC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1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BD40641-EAAB-49E2-8914-732061FE5521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1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3239A73D-BBA6-4C03-9D4D-614F7E6060B7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2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</a:t>
            </a:r>
            <a:r>
              <a:rPr b="0" lang="en-US" sz="2000" spc="-1" strike="noStrike">
                <a:latin typeface="Arial"/>
              </a:rPr>
              <a:t>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1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7139F0B-0456-4AE8-8385-BD50CB407717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2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F3D74CF-4137-49BB-9E5C-9712697DF046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2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CBB6396-0D3B-4526-96D5-437D8EB58CFD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2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71E7DB9-255F-404E-8450-37839767061A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latin typeface="Arial"/>
            </a:endParaRPr>
          </a:p>
        </p:txBody>
      </p:sp>
      <p:sp>
        <p:nvSpPr>
          <p:cNvPr id="23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2112EF2-EB6B-468E-9F04-DBDA97B9E08B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3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AF7AED11-9EB3-4082-8FB0-1A2993008509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3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937C44E-947D-496E-9E40-C77288EBC6EE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3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7F119E4-EB11-4A4E-BAD8-1EAE9CD3A242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4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A411A93-1D51-4EC5-BF06-380B3335AC88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3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4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32E8DFD1-66E2-437C-9D8A-5A1ADB1F0A08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4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A1D2D26-62EA-46DF-B3AF-54BBC4FA57C2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5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EDAE67C-A806-468E-972D-A933D249DF2E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5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2B3DAF1-F68A-427B-8B62-F9343C843563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5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31DC55C7-11A2-46FB-8B25-0F3799DADDAA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6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24FAD04-E366-4808-81AF-71E20855B287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6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2F419A43-720B-4F94-BDA3-2A7D780E0496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4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6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2F8AB3B-F37D-4DAB-8651-722928FB6327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When I mention CRAN I will say this: </a:t>
            </a:r>
            <a:r>
              <a:rPr b="0" lang="en-US" sz="2000" spc="-1" strike="noStrike">
                <a:solidFill>
                  <a:srgbClr val="000000"/>
                </a:solidFill>
                <a:latin typeface="Al Bayan Plain"/>
                <a:ea typeface="Al Bayan Plain"/>
              </a:rPr>
              <a:t> is a network of ftp and web servers that store identical, up-to-date, versions of code and documentation and packages for R.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7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C7057E23-50E5-43D6-B433-9E5ADBDA4626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</a:t>
            </a:r>
            <a:r>
              <a:rPr b="0" lang="en-US" sz="2000" spc="-1" strike="noStrike">
                <a:latin typeface="Arial"/>
              </a:rPr>
              <a:t>task distribution*  Flexibility*  Great support    * Packages vignettes, </a:t>
            </a:r>
            <a:r>
              <a:rPr b="0" lang="en-US" sz="2000" spc="-1" strike="noStrike">
                <a:latin typeface="Arial"/>
              </a:rPr>
              <a:t>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6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AF4E068A-881B-4D16-9518-A03D33739639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7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CAE953B6-703D-4194-9A24-96AA0FA5F122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7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D8BB408-67F9-4AE5-8E36-AD8EC6CC5AF8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7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3F291A9B-AF84-4EAF-9AF0-AE6A720F42D4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5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It's free!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Popularity -- we can show published papers with plots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 </a:t>
            </a:r>
            <a:r>
              <a:rPr b="0" lang="en-US" sz="2000" spc="-1" strike="noStrike">
                <a:latin typeface="Arial"/>
              </a:rPr>
              <a:t>Awesome power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handle complex and large data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can easily program complex simulations     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can be used on High Performance Computer Clusters     * supports multicore task distribution*  Flexibility*  Great support    * Packages vignettes, tutorials, free books    * StackOverflow    * R-Bloggers</a:t>
            </a:r>
            <a:endParaRPr b="0" lang="en-US" sz="20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2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0B145723-13C4-4951-B59B-01CEF3378C2D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When I mention CRAN I will say this: </a:t>
            </a:r>
            <a:r>
              <a:rPr b="0" lang="en-US" sz="2000" spc="-1" strike="noStrike">
                <a:solidFill>
                  <a:srgbClr val="000000"/>
                </a:solidFill>
                <a:latin typeface="Al Bayan Plain"/>
                <a:ea typeface="Al Bayan Plain"/>
              </a:rPr>
              <a:t> is a network of ftp and web servers that store identical, up-to-date, versions of code and documentation and packages for R.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7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DC2AC60-9DF4-450D-B5AD-4284E7E87157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When I mention CRAN I will say this: </a:t>
            </a:r>
            <a:r>
              <a:rPr b="0" lang="en-US" sz="2000" spc="-1" strike="noStrike">
                <a:solidFill>
                  <a:srgbClr val="000000"/>
                </a:solidFill>
                <a:latin typeface="Al Bayan Plain"/>
                <a:ea typeface="Al Bayan Plain"/>
              </a:rPr>
              <a:t> is a network of ftp and web servers that store identical, up-to-date, versions of code and documentation and packages for R.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7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3CB8994-074A-47CB-B9C3-A4D217234BFE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2000" spc="-1" strike="noStrike">
                <a:latin typeface="Arial"/>
              </a:rPr>
              <a:t>When I mention CRAN I will say this: </a:t>
            </a:r>
            <a:r>
              <a:rPr b="0" lang="en-US" sz="2000" spc="-1" strike="noStrike">
                <a:solidFill>
                  <a:srgbClr val="000000"/>
                </a:solidFill>
                <a:latin typeface="Al Bayan Plain"/>
                <a:ea typeface="Al Bayan Plain"/>
              </a:rPr>
              <a:t> is a network of ftp and web servers that store identical, up-to-date, versions of code and documentation and packages for R.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  <p:sp>
        <p:nvSpPr>
          <p:cNvPr id="18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AB6CD77A-34D0-4E5C-A677-4F6231577FBB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AE4D373E-4403-4BF6-B1CE-7E43FA4D3240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10/26/20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B659273-9DD9-4DF8-A821-84F4721C24EA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0787C328-9653-469A-93F3-4E3BF2F5A5AB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10/26/20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117E518-C03E-42B0-A53E-AAAE56329409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stackoverflow.com/questions/tagged/r" TargetMode="External"/><Relationship Id="rId2" Type="http://schemas.openxmlformats.org/officeDocument/2006/relationships/hyperlink" Target="https://www.r-bloggers.com/how-to-learn-r-2/" TargetMode="External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hyperlink" Target="https://www.rstudio.com/products/rstudio/download" TargetMode="Externa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hyperlink" Target="https://cran.r-project.org/web/packages/ggplot2/index.html" TargetMode="Externa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hyperlink" Target="https://www.rdocumentation.org/packages/ggplot2/versions/2.2.1" TargetMode="External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8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1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4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8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://www.r-project.org/" TargetMode="External"/><Relationship Id="rId2" Type="http://schemas.openxmlformats.org/officeDocument/2006/relationships/hyperlink" Target="http://www.r-project.org/" TargetMode="External"/><Relationship Id="rId3" Type="http://schemas.openxmlformats.org/officeDocument/2006/relationships/hyperlink" Target="http://www.r-project.org/" TargetMode="External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cran.r-project.org/" TargetMode="External"/><Relationship Id="rId2" Type="http://schemas.openxmlformats.org/officeDocument/2006/relationships/hyperlink" Target="https://cran.r-project.org/" TargetMode="External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67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279000" y="697320"/>
            <a:ext cx="11484000" cy="39362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1" lang="en-US" sz="6700" spc="-1" strike="noStrike">
                <a:solidFill>
                  <a:srgbClr val="ffffff"/>
                </a:solidFill>
                <a:latin typeface="Arial"/>
                <a:ea typeface="Arial"/>
              </a:rPr>
              <a:t>R</a:t>
            </a:r>
            <a:r>
              <a:rPr b="0" lang="en-US" sz="6700" spc="-1" strike="noStrike">
                <a:solidFill>
                  <a:srgbClr val="ffffff"/>
                </a:solidFill>
                <a:latin typeface="Arial"/>
                <a:ea typeface="Arial"/>
              </a:rPr>
              <a:t> Data Clinic</a:t>
            </a:r>
            <a:br/>
            <a:br/>
            <a:br/>
            <a:br/>
            <a:endParaRPr b="0" lang="en-US" sz="67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5378400" y="521208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  <a:ea typeface="Arial"/>
              </a:rPr>
              <a:t>Robbie Richards &amp; Kate Sabey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9021960" y="5660640"/>
            <a:ext cx="212760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Al Bayan Plain"/>
                <a:ea typeface="Al Bayan Plain"/>
              </a:rPr>
              <a:t>  </a:t>
            </a:r>
            <a:r>
              <a:rPr b="0" lang="en-US" sz="1600" spc="-1" strike="noStrike">
                <a:solidFill>
                  <a:srgbClr val="ffffff"/>
                </a:solidFill>
                <a:latin typeface="Al Bayan Plain"/>
                <a:ea typeface="Al Bayan Plain"/>
              </a:rPr>
              <a:t>November 7,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Arial"/>
              </a:rPr>
              <a:t> 2020</a:t>
            </a: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It’s free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l Bayan Plain"/>
                <a:ea typeface="Al Bayan Plain"/>
              </a:rPr>
              <a:t>                 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l Bayan Plain"/>
                <a:ea typeface="Al Bayan Plain"/>
              </a:rPr>
              <a:t>                 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l Bayan Plain"/>
                <a:ea typeface="Al Bayan Plain"/>
              </a:rPr>
              <a:t>            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l Bayan Plain"/>
                <a:ea typeface="Al Bayan Plain"/>
              </a:rPr>
              <a:t>    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l Bayan Plain"/>
                <a:ea typeface="Al Bayan Plain"/>
              </a:rPr>
              <a:t>    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l Bayan Plain"/>
                <a:ea typeface="Al Bayan Plain"/>
              </a:rPr>
              <a:t>   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0" y="2455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It’s free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Popularity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0" y="245520"/>
            <a:ext cx="1219176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It’s free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Popularity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Awesome power:  can handle complex and large data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can easily program complex simulations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can be used on High Performance Computer Clusters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supports multicore task distribution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0" y="245520"/>
            <a:ext cx="1219176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It’s free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Popularity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Awesome power:  can handle complex and large data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                           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can easily program complex simulations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                           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can be used on High Performance Computer Clusters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                           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supports multicore task distribution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Flexibility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0" y="245520"/>
            <a:ext cx="1219176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It’s free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Popularity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Awesome power:  can handle complex and large data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                           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can easily program complex simulations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                           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can be used on High Performance Computer Clusters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                           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supports multicore task distribution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Flexibility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Great support: Packages; vignettes; tutorials; free books; google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      </a:t>
            </a:r>
            <a:r>
              <a:rPr b="0" lang="en-US" sz="2800" spc="-1" strike="noStrike" u="sng">
                <a:solidFill>
                  <a:srgbClr val="033261"/>
                </a:solidFill>
                <a:uFillTx/>
                <a:latin typeface="Arial"/>
                <a:ea typeface="Arial"/>
                <a:hlinkClick r:id="rId1"/>
              </a:rPr>
              <a:t>StackOverflow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; </a:t>
            </a:r>
            <a:r>
              <a:rPr b="0" lang="en-US" sz="2800" spc="-1" strike="noStrike" u="sng">
                <a:solidFill>
                  <a:srgbClr val="033261"/>
                </a:solidFill>
                <a:uFillTx/>
                <a:latin typeface="Arial"/>
                <a:ea typeface="Arial"/>
                <a:hlinkClick r:id="rId2"/>
              </a:rPr>
              <a:t>Rbloggers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</a:t>
            </a:r>
            <a:r>
              <a:rPr b="0" lang="en-US" sz="2000" spc="-1" strike="noStrike">
                <a:solidFill>
                  <a:srgbClr val="767171"/>
                </a:solidFill>
                <a:latin typeface="Arial"/>
                <a:ea typeface="Arial"/>
              </a:rPr>
              <a:t>my two personal favorites!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8124120" y="6065280"/>
            <a:ext cx="333360" cy="182520"/>
          </a:xfrm>
          <a:prstGeom prst="chevron">
            <a:avLst>
              <a:gd name="adj" fmla="val 50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67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654480" y="637560"/>
            <a:ext cx="3211920" cy="9716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90000"/>
              </a:lnSpc>
            </a:pPr>
            <a:r>
              <a:rPr b="1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R</a:t>
            </a: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 Studio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0" y="2455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Using R is easier with RStudio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0" y="2455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Using R is easier with RStudio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Cross platform application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0" y="245520"/>
            <a:ext cx="1219176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Using R is easier with RStudio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Cross platform application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Download it here: </a:t>
            </a:r>
            <a:r>
              <a:rPr b="0" lang="en-US" sz="2800" spc="-1" strike="noStrike" u="sng">
                <a:solidFill>
                  <a:srgbClr val="033261"/>
                </a:solidFill>
                <a:uFillTx/>
                <a:latin typeface="Arial"/>
                <a:ea typeface="Arial"/>
                <a:hlinkClick r:id="rId1"/>
              </a:rPr>
              <a:t>https://www.rstudio.com/products/rstudio/download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0" name="Picture 1" descr=""/>
          <p:cNvPicPr/>
          <p:nvPr/>
        </p:nvPicPr>
        <p:blipFill>
          <a:blip r:embed="rId2"/>
          <a:stretch/>
        </p:blipFill>
        <p:spPr>
          <a:xfrm>
            <a:off x="3886200" y="2716920"/>
            <a:ext cx="4965480" cy="4140720"/>
          </a:xfrm>
          <a:prstGeom prst="rect">
            <a:avLst/>
          </a:prstGeom>
          <a:ln>
            <a:noFill/>
          </a:ln>
        </p:spPr>
      </p:pic>
      <p:sp>
        <p:nvSpPr>
          <p:cNvPr id="121" name="CustomShape 2"/>
          <p:cNvSpPr/>
          <p:nvPr/>
        </p:nvSpPr>
        <p:spPr>
          <a:xfrm>
            <a:off x="687960" y="3337920"/>
            <a:ext cx="2118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0000"/>
                </a:solidFill>
                <a:latin typeface="Arial"/>
                <a:ea typeface="Arial"/>
              </a:rPr>
              <a:t>Lets open RStudio!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icture 1" descr=""/>
          <p:cNvPicPr/>
          <p:nvPr/>
        </p:nvPicPr>
        <p:blipFill>
          <a:blip r:embed="rId1"/>
          <a:stretch/>
        </p:blipFill>
        <p:spPr>
          <a:xfrm>
            <a:off x="317520" y="469080"/>
            <a:ext cx="4965480" cy="4140720"/>
          </a:xfrm>
          <a:prstGeom prst="rect">
            <a:avLst/>
          </a:prstGeom>
          <a:ln>
            <a:noFill/>
          </a:ln>
        </p:spPr>
      </p:pic>
      <p:sp>
        <p:nvSpPr>
          <p:cNvPr id="123" name="CustomShape 1"/>
          <p:cNvSpPr/>
          <p:nvPr/>
        </p:nvSpPr>
        <p:spPr>
          <a:xfrm>
            <a:off x="5288400" y="650520"/>
            <a:ext cx="67100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When we first start we have 3 panes: The console (the brain)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                              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The environment &amp; history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                               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Files, plots packages help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2159280" y="5372280"/>
            <a:ext cx="1423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The console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5" name="CustomShape 3"/>
          <p:cNvSpPr/>
          <p:nvPr/>
        </p:nvSpPr>
        <p:spPr>
          <a:xfrm flipH="1" flipV="1">
            <a:off x="2149560" y="4415760"/>
            <a:ext cx="551880" cy="956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4"/>
          <p:cNvSpPr/>
          <p:nvPr/>
        </p:nvSpPr>
        <p:spPr>
          <a:xfrm flipH="1" flipV="1">
            <a:off x="5007240" y="1069200"/>
            <a:ext cx="797760" cy="783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5"/>
          <p:cNvSpPr/>
          <p:nvPr/>
        </p:nvSpPr>
        <p:spPr>
          <a:xfrm>
            <a:off x="6067800" y="1963080"/>
            <a:ext cx="3069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The environment and history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8" name="CustomShape 6"/>
          <p:cNvSpPr/>
          <p:nvPr/>
        </p:nvSpPr>
        <p:spPr>
          <a:xfrm flipH="1" flipV="1">
            <a:off x="5007240" y="3436200"/>
            <a:ext cx="797760" cy="783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7"/>
          <p:cNvSpPr/>
          <p:nvPr/>
        </p:nvSpPr>
        <p:spPr>
          <a:xfrm>
            <a:off x="5697360" y="4198680"/>
            <a:ext cx="338868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Files, plots packages help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ransition spd="med">
    <p:pull dir="r"/>
  </p:transition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893880" y="1351080"/>
            <a:ext cx="2763720" cy="2763720"/>
          </a:xfrm>
          <a:prstGeom prst="rect">
            <a:avLst/>
          </a:prstGeom>
          <a:ln>
            <a:noFill/>
          </a:ln>
        </p:spPr>
      </p:pic>
      <p:sp>
        <p:nvSpPr>
          <p:cNvPr id="92" name="TextShape 1"/>
          <p:cNvSpPr txBox="1"/>
          <p:nvPr/>
        </p:nvSpPr>
        <p:spPr>
          <a:xfrm>
            <a:off x="548640" y="257760"/>
            <a:ext cx="5212080" cy="1105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800" spc="-1" strike="noStrike">
                <a:latin typeface="Arial"/>
              </a:rPr>
              <a:t>Brought to you by: 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2"/>
          <a:stretch/>
        </p:blipFill>
        <p:spPr>
          <a:xfrm>
            <a:off x="4572000" y="914400"/>
            <a:ext cx="3291840" cy="329184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3"/>
          <a:stretch/>
        </p:blipFill>
        <p:spPr>
          <a:xfrm>
            <a:off x="8503920" y="731520"/>
            <a:ext cx="3498120" cy="3498120"/>
          </a:xfrm>
          <a:prstGeom prst="rect">
            <a:avLst/>
          </a:prstGeom>
          <a:ln>
            <a:noFill/>
          </a:ln>
        </p:spPr>
      </p:pic>
      <p:sp>
        <p:nvSpPr>
          <p:cNvPr id="95" name="TextShape 2"/>
          <p:cNvSpPr txBox="1"/>
          <p:nvPr/>
        </p:nvSpPr>
        <p:spPr>
          <a:xfrm>
            <a:off x="822960" y="4242240"/>
            <a:ext cx="2926080" cy="191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US" sz="2400" spc="-1" strike="noStrike">
                <a:latin typeface="Arial"/>
              </a:rPr>
              <a:t>Dr. Ana Bento</a:t>
            </a:r>
            <a:endParaRPr b="0" lang="en-US" sz="2400" spc="-1" strike="noStrike">
              <a:latin typeface="Arial"/>
            </a:endParaRPr>
          </a:p>
          <a:p>
            <a:pPr algn="ctr"/>
            <a:r>
              <a:rPr b="0" lang="en-US" sz="2400" spc="-1" strike="noStrike">
                <a:latin typeface="Arial"/>
              </a:rPr>
              <a:t>Assistant Professor</a:t>
            </a:r>
            <a:endParaRPr b="0" lang="en-US" sz="2400" spc="-1" strike="noStrike">
              <a:latin typeface="Arial"/>
            </a:endParaRPr>
          </a:p>
          <a:p>
            <a:pPr algn="ctr"/>
            <a:r>
              <a:rPr b="0" lang="en-US" sz="2400" spc="-1" strike="noStrike">
                <a:latin typeface="Arial"/>
              </a:rPr>
              <a:t>Indiana University</a:t>
            </a:r>
            <a:endParaRPr b="0" lang="en-US" sz="2400" spc="-1" strike="noStrike">
              <a:latin typeface="Arial"/>
            </a:endParaRPr>
          </a:p>
          <a:p>
            <a:endParaRPr b="0" lang="en-US" sz="2400" spc="-1" strike="noStrike">
              <a:latin typeface="Arial"/>
            </a:endParaRPr>
          </a:p>
        </p:txBody>
      </p:sp>
      <p:sp>
        <p:nvSpPr>
          <p:cNvPr id="96" name="TextShape 3"/>
          <p:cNvSpPr txBox="1"/>
          <p:nvPr/>
        </p:nvSpPr>
        <p:spPr>
          <a:xfrm>
            <a:off x="4846320" y="4216320"/>
            <a:ext cx="2926080" cy="191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US" sz="2400" spc="-1" strike="noStrike">
                <a:latin typeface="Arial"/>
              </a:rPr>
              <a:t>Dr. Mauricio Seguel</a:t>
            </a:r>
            <a:endParaRPr b="0" lang="en-US" sz="2400" spc="-1" strike="noStrike">
              <a:latin typeface="Arial"/>
            </a:endParaRPr>
          </a:p>
          <a:p>
            <a:pPr algn="ctr"/>
            <a:r>
              <a:rPr b="0" lang="en-US" sz="2400" spc="-1" strike="noStrike">
                <a:latin typeface="Arial"/>
              </a:rPr>
              <a:t>Assistant Professor</a:t>
            </a:r>
            <a:endParaRPr b="0" lang="en-US" sz="2400" spc="-1" strike="noStrike">
              <a:latin typeface="Arial"/>
            </a:endParaRPr>
          </a:p>
          <a:p>
            <a:pPr algn="ctr"/>
            <a:r>
              <a:rPr b="0" lang="en-US" sz="2400" spc="-1" strike="noStrike">
                <a:latin typeface="Arial"/>
              </a:rPr>
              <a:t>University of Guelph</a:t>
            </a:r>
            <a:endParaRPr b="0" lang="en-US" sz="2400" spc="-1" strike="noStrike">
              <a:latin typeface="Arial"/>
            </a:endParaRPr>
          </a:p>
          <a:p>
            <a:endParaRPr b="0" lang="en-US" sz="2400" spc="-1" strike="noStrike">
              <a:latin typeface="Arial"/>
            </a:endParaRPr>
          </a:p>
        </p:txBody>
      </p:sp>
      <p:sp>
        <p:nvSpPr>
          <p:cNvPr id="97" name="TextShape 4"/>
          <p:cNvSpPr txBox="1"/>
          <p:nvPr/>
        </p:nvSpPr>
        <p:spPr>
          <a:xfrm>
            <a:off x="8806320" y="4216320"/>
            <a:ext cx="3080880" cy="2347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US" sz="2400" spc="-1" strike="noStrike">
                <a:latin typeface="Arial"/>
              </a:rPr>
              <a:t>RajReni Kaul</a:t>
            </a:r>
            <a:endParaRPr b="0" lang="en-US" sz="2400" spc="-1" strike="noStrike">
              <a:latin typeface="Arial"/>
            </a:endParaRPr>
          </a:p>
          <a:p>
            <a:pPr algn="ctr"/>
            <a:r>
              <a:rPr b="0" lang="en-US" sz="2400" spc="-1" strike="noStrike">
                <a:latin typeface="Arial"/>
              </a:rPr>
              <a:t>PhD Candidate</a:t>
            </a:r>
            <a:endParaRPr b="0" lang="en-US" sz="2400" spc="-1" strike="noStrike">
              <a:latin typeface="Arial"/>
            </a:endParaRPr>
          </a:p>
          <a:p>
            <a:pPr algn="ctr"/>
            <a:r>
              <a:rPr b="0" lang="en-US" sz="2400" spc="-1" strike="noStrike">
                <a:latin typeface="Arial"/>
              </a:rPr>
              <a:t>University of Georgia</a:t>
            </a:r>
            <a:endParaRPr b="0" lang="en-US" sz="2400" spc="-1" strike="noStrike">
              <a:latin typeface="Arial"/>
            </a:endParaRPr>
          </a:p>
          <a:p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67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-475920" y="284760"/>
            <a:ext cx="9156600" cy="11480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Creating a new project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0" y="457200"/>
            <a:ext cx="12191760" cy="64004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File </a:t>
            </a:r>
            <a:r>
              <a:rPr b="0" lang="en-US" sz="2800" spc="-1" strike="noStrike">
                <a:solidFill>
                  <a:srgbClr val="767171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Project </a:t>
            </a:r>
            <a:r>
              <a:rPr b="0" lang="en-US" sz="2800" spc="-1" strike="noStrike">
                <a:solidFill>
                  <a:srgbClr val="767171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New directory (a folder that RStudio will create)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0" y="457200"/>
            <a:ext cx="12191760" cy="64004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File </a:t>
            </a:r>
            <a:r>
              <a:rPr b="0" lang="en-US" sz="2800" spc="-1" strike="noStrike">
                <a:solidFill>
                  <a:srgbClr val="d0cece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Project </a:t>
            </a:r>
            <a:r>
              <a:rPr b="0" lang="en-US" sz="2800" spc="-1" strike="noStrike">
                <a:solidFill>
                  <a:srgbClr val="d0cece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New directory (a folder that RStudio will create)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Empty Project </a:t>
            </a:r>
            <a:r>
              <a:rPr b="0" lang="en-US" sz="2800" spc="-1" strike="noStrike">
                <a:solidFill>
                  <a:srgbClr val="767171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Name the directory and place it where you want (subdirectory of)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0" y="457200"/>
            <a:ext cx="12191760" cy="64004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File </a:t>
            </a:r>
            <a:r>
              <a:rPr b="0" lang="en-US" sz="2800" spc="-1" strike="noStrike">
                <a:solidFill>
                  <a:srgbClr val="d0cece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Project </a:t>
            </a:r>
            <a:r>
              <a:rPr b="0" lang="en-US" sz="2800" spc="-1" strike="noStrike">
                <a:solidFill>
                  <a:srgbClr val="d0cece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New directory (a folder that RStudio will create)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Empty Project </a:t>
            </a:r>
            <a:r>
              <a:rPr b="0" lang="en-US" sz="2800" spc="-1" strike="noStrike">
                <a:solidFill>
                  <a:srgbClr val="d0cece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Name the directory and place it where you want (subdirectory of)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The folder you created will be used to store all data related to your project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0" y="457200"/>
            <a:ext cx="12191760" cy="64004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File </a:t>
            </a:r>
            <a:r>
              <a:rPr b="0" lang="en-US" sz="2800" spc="-1" strike="noStrike">
                <a:solidFill>
                  <a:srgbClr val="d0cece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Project </a:t>
            </a:r>
            <a:r>
              <a:rPr b="0" lang="en-US" sz="2800" spc="-1" strike="noStrike">
                <a:solidFill>
                  <a:srgbClr val="d0cece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New directory (a folder that RStudio will create)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Empty Project </a:t>
            </a:r>
            <a:r>
              <a:rPr b="0" lang="en-US" sz="2800" spc="-1" strike="noStrike">
                <a:solidFill>
                  <a:srgbClr val="d0cece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Name the directory and place it where you want (subdirectory of)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The folder you created will be used to store all data related to your project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Including R workspace files, RStudio script files, data files (e.g., csv files), and custom functions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0" y="457200"/>
            <a:ext cx="12191760" cy="64004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File </a:t>
            </a:r>
            <a:r>
              <a:rPr b="0" lang="en-US" sz="2800" spc="-1" strike="noStrike">
                <a:solidFill>
                  <a:srgbClr val="767171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Project </a:t>
            </a:r>
            <a:r>
              <a:rPr b="0" lang="en-US" sz="2800" spc="-1" strike="noStrike">
                <a:solidFill>
                  <a:srgbClr val="767171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New directory (a folder that RStudio will create)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Empty Project </a:t>
            </a:r>
            <a:r>
              <a:rPr b="0" lang="en-US" sz="2800" spc="-1" strike="noStrike">
                <a:solidFill>
                  <a:srgbClr val="767171"/>
                </a:solidFill>
                <a:latin typeface="Wingdings"/>
                <a:ea typeface="Arial"/>
              </a:rPr>
              <a:t>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Name the directory and place it where you want (subdirectory of)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The folder you created will be used to store all data related to your project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Including R workspace files, RStudio script files, data files (e.g., csv files), and custom functions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Each independent project that you undertake in R should be organized in a separate folder that contains everything you need for it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67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-227520" y="553680"/>
            <a:ext cx="5465880" cy="11480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90000"/>
              </a:lnSpc>
            </a:pPr>
            <a:r>
              <a:rPr b="1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R</a:t>
            </a: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 packages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R’s functionality is distributed among many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53" dur="indefinite" restart="never" nodeType="tmRoot">
          <p:childTnLst>
            <p:seq>
              <p:cTn id="5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R’s functionality is distributed among many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e.g. stats package contains functions for statistical methods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R’s functionality is distributed among many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e.g. stats package contains functions for statistical methods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When you download R you get a set of </a:t>
            </a:r>
            <a:r>
              <a:rPr b="0" lang="en-US" sz="2800" spc="-1" strike="noStrike" u="sng">
                <a:solidFill>
                  <a:srgbClr val="767171"/>
                </a:solidFill>
                <a:uFillTx/>
                <a:latin typeface="Arial"/>
                <a:ea typeface="Arial"/>
              </a:rPr>
              <a:t>base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548640" y="257760"/>
            <a:ext cx="5212080" cy="1105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US" sz="2800" spc="-1" strike="noStrike">
                <a:latin typeface="Arial"/>
              </a:rPr>
              <a:t>Brought to you by: 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1902960" y="4170240"/>
            <a:ext cx="2926080" cy="19101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US" sz="2400" spc="-1" strike="noStrike">
                <a:latin typeface="Arial"/>
              </a:rPr>
              <a:t>Kate Sabey</a:t>
            </a:r>
            <a:endParaRPr b="0" lang="en-US" sz="2400" spc="-1" strike="noStrike">
              <a:latin typeface="Arial"/>
            </a:endParaRPr>
          </a:p>
          <a:p>
            <a:pPr algn="ctr"/>
            <a:r>
              <a:rPr b="0" lang="en-US" sz="2400" spc="-1" strike="noStrike">
                <a:latin typeface="Arial"/>
              </a:rPr>
              <a:t>PhD Candidate</a:t>
            </a:r>
            <a:endParaRPr b="0" lang="en-US" sz="2400" spc="-1" strike="noStrike">
              <a:latin typeface="Arial"/>
            </a:endParaRPr>
          </a:p>
          <a:p>
            <a:pPr algn="ctr"/>
            <a:r>
              <a:rPr b="0" lang="en-US" sz="2400" spc="-1" strike="noStrike">
                <a:latin typeface="Arial"/>
              </a:rPr>
              <a:t>Infectious Diseases</a:t>
            </a:r>
            <a:endParaRPr b="0" lang="en-US" sz="2400" spc="-1" strike="noStrike">
              <a:latin typeface="Arial"/>
            </a:endParaRPr>
          </a:p>
          <a:p>
            <a:endParaRPr b="0" lang="en-US" sz="2400" spc="-1" strike="noStrike">
              <a:latin typeface="Arial"/>
            </a:endParaRPr>
          </a:p>
        </p:txBody>
      </p:sp>
      <p:sp>
        <p:nvSpPr>
          <p:cNvPr id="100" name="TextShape 3"/>
          <p:cNvSpPr txBox="1"/>
          <p:nvPr/>
        </p:nvSpPr>
        <p:spPr>
          <a:xfrm>
            <a:off x="7306920" y="4143240"/>
            <a:ext cx="3566160" cy="2347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algn="ctr"/>
            <a:r>
              <a:rPr b="0" lang="en-US" sz="2400" spc="-1" strike="noStrike">
                <a:latin typeface="Arial"/>
              </a:rPr>
              <a:t>Robbie Richards</a:t>
            </a:r>
            <a:endParaRPr b="0" lang="en-US" sz="2400" spc="-1" strike="noStrike">
              <a:latin typeface="Arial"/>
            </a:endParaRPr>
          </a:p>
          <a:p>
            <a:pPr algn="ctr"/>
            <a:r>
              <a:rPr b="0" lang="en-US" sz="2400" spc="-1" strike="noStrike">
                <a:latin typeface="Arial"/>
              </a:rPr>
              <a:t>PhD Candidate</a:t>
            </a:r>
            <a:endParaRPr b="0" lang="en-US" sz="2400" spc="-1" strike="noStrike">
              <a:latin typeface="Arial"/>
            </a:endParaRPr>
          </a:p>
          <a:p>
            <a:pPr algn="ctr"/>
            <a:r>
              <a:rPr b="0" lang="en-US" sz="2400" spc="-1" strike="noStrike">
                <a:latin typeface="Arial"/>
              </a:rPr>
              <a:t>Odum School of Ecology</a:t>
            </a:r>
            <a:endParaRPr b="0" lang="en-US" sz="2400" spc="-1" strike="noStrike">
              <a:latin typeface="Arial"/>
            </a:endParaRPr>
          </a:p>
          <a:p>
            <a:endParaRPr b="0" lang="en-US" sz="2400" spc="-1" strike="noStrike">
              <a:latin typeface="Arial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/>
          <a:stretch/>
        </p:blipFill>
        <p:spPr>
          <a:xfrm>
            <a:off x="1941840" y="1299600"/>
            <a:ext cx="2743200" cy="2743200"/>
          </a:xfrm>
          <a:prstGeom prst="rect">
            <a:avLst/>
          </a:prstGeom>
          <a:ln>
            <a:noFill/>
          </a:ln>
        </p:spPr>
      </p:pic>
      <p:pic>
        <p:nvPicPr>
          <p:cNvPr id="102" name="" descr=""/>
          <p:cNvPicPr/>
          <p:nvPr/>
        </p:nvPicPr>
        <p:blipFill>
          <a:blip r:embed="rId2"/>
          <a:stretch/>
        </p:blipFill>
        <p:spPr>
          <a:xfrm>
            <a:off x="7714800" y="1207800"/>
            <a:ext cx="2724120" cy="2724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R’s functionality is distributed among many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e.g. stats package contains functions for statistical methods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When you download R you get a set of </a:t>
            </a:r>
            <a:r>
              <a:rPr b="0" lang="en-US" sz="2800" spc="-1" strike="noStrike" u="sng">
                <a:solidFill>
                  <a:srgbClr val="d0cece"/>
                </a:solidFill>
                <a:uFillTx/>
                <a:latin typeface="Arial"/>
                <a:ea typeface="Arial"/>
              </a:rPr>
              <a:t>base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You can download  and install add-on packages in a variety of ways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R’s functionality is distributed among many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e.g. stats package contains functions for statistical methods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When you download R you get a set of </a:t>
            </a:r>
            <a:r>
              <a:rPr b="0" lang="en-US" sz="2800" spc="-1" strike="noStrike" u="sng">
                <a:solidFill>
                  <a:srgbClr val="d0cece"/>
                </a:solidFill>
                <a:uFillTx/>
                <a:latin typeface="Arial"/>
                <a:ea typeface="Arial"/>
              </a:rPr>
              <a:t>base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You can download  and install add-on packages in a variety of ways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Using the </a:t>
            </a:r>
            <a:r>
              <a:rPr b="1" i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Packages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tab in Rstudio </a:t>
            </a:r>
            <a:r>
              <a:rPr b="0" lang="en-US" sz="2000" spc="-1" strike="noStrike">
                <a:solidFill>
                  <a:srgbClr val="767171"/>
                </a:solidFill>
                <a:latin typeface="Arial"/>
                <a:ea typeface="Arial"/>
              </a:rPr>
              <a:t>(download devtools)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R’s functionality is distributed among many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e.g. stats package contains functions for statistical methods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When you download R you get a set of </a:t>
            </a:r>
            <a:r>
              <a:rPr b="0" lang="en-US" sz="2800" spc="-1" strike="noStrike" u="sng">
                <a:solidFill>
                  <a:srgbClr val="d0cece"/>
                </a:solidFill>
                <a:uFillTx/>
                <a:latin typeface="Arial"/>
                <a:ea typeface="Arial"/>
              </a:rPr>
              <a:t>base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You can download  and install add-on packages in a variety of ways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Using the </a:t>
            </a:r>
            <a:r>
              <a:rPr b="1" i="1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Packages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tab in Rstudio </a:t>
            </a:r>
            <a:r>
              <a:rPr b="0" lang="en-US" sz="2000" spc="-1" strike="noStrike">
                <a:solidFill>
                  <a:srgbClr val="d0cece"/>
                </a:solidFill>
                <a:latin typeface="Arial"/>
                <a:ea typeface="Arial"/>
              </a:rPr>
              <a:t>(download devtools)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Using the command line </a:t>
            </a:r>
            <a:r>
              <a:rPr b="0" lang="en-US" sz="2000" spc="-1" strike="noStrike">
                <a:solidFill>
                  <a:srgbClr val="767171"/>
                </a:solidFill>
                <a:latin typeface="Courier New"/>
                <a:ea typeface="Courier New"/>
              </a:rPr>
              <a:t>install.packages(“ggplot2”)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0" y="283320"/>
            <a:ext cx="11353320" cy="6947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R’s functionality is distributed among many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e.g. stats package contains functions for statistical methods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When you download R you get a set of </a:t>
            </a:r>
            <a:r>
              <a:rPr b="0" lang="en-US" sz="2800" spc="-1" strike="noStrike" u="sng">
                <a:solidFill>
                  <a:srgbClr val="d0cece"/>
                </a:solidFill>
                <a:uFillTx/>
                <a:latin typeface="Arial"/>
                <a:ea typeface="Arial"/>
              </a:rPr>
              <a:t>base packages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You can download  and install add-on packages in a variety of ways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Using the </a:t>
            </a:r>
            <a:r>
              <a:rPr b="1" i="1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Packages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tab in Rstudio </a:t>
            </a:r>
            <a:r>
              <a:rPr b="0" lang="en-US" sz="2000" spc="-1" strike="noStrike">
                <a:solidFill>
                  <a:srgbClr val="d0cece"/>
                </a:solidFill>
                <a:latin typeface="Arial"/>
                <a:ea typeface="Arial"/>
              </a:rPr>
              <a:t>(download devtools)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Using the command line </a:t>
            </a:r>
            <a:r>
              <a:rPr b="0" lang="en-US" sz="2000" spc="-1" strike="noStrike">
                <a:solidFill>
                  <a:srgbClr val="d0cece"/>
                </a:solidFill>
                <a:latin typeface="Courier New"/>
                <a:ea typeface="Courier New"/>
              </a:rPr>
              <a:t>install.packages(“ggplot2”)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Using devtools </a:t>
            </a:r>
            <a:r>
              <a:rPr b="0" lang="en-US" sz="2000" spc="-1" strike="noStrike">
                <a:solidFill>
                  <a:srgbClr val="767171"/>
                </a:solidFill>
                <a:latin typeface="Courier New"/>
                <a:ea typeface="Courier New"/>
              </a:rPr>
              <a:t>install_github(”dgrtwo/gganimate")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67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408960" y="527040"/>
            <a:ext cx="6239160" cy="10317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1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R</a:t>
            </a: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 Documentation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67" dur="indefinite" restart="never" nodeType="tmRoot">
          <p:childTnLst>
            <p:seq>
              <p:cTn id="6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70c0"/>
                </a:solidFill>
                <a:latin typeface="Arial"/>
                <a:ea typeface="Arial"/>
              </a:rPr>
              <a:t>  </a:t>
            </a:r>
            <a:r>
              <a:rPr b="0" lang="en-US" sz="2000" spc="-1" strike="noStrike" u="sng">
                <a:solidFill>
                  <a:srgbClr val="0070c0"/>
                </a:solidFill>
                <a:uFillTx/>
                <a:latin typeface="Arial"/>
                <a:ea typeface="Arial"/>
              </a:rPr>
              <a:t>https://</a:t>
            </a:r>
            <a:r>
              <a:rPr b="0" lang="en-US" sz="2000" spc="-1" strike="noStrike" u="sng">
                <a:solidFill>
                  <a:srgbClr val="0563c1"/>
                </a:solidFill>
                <a:uFillTx/>
                <a:latin typeface="Arial"/>
                <a:ea typeface="Arial"/>
                <a:hlinkClick r:id="rId1"/>
              </a:rPr>
              <a:t>cran.r-project.org/web/packages/ggplot2/index.html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000" spc="-1" strike="noStrike">
                <a:solidFill>
                  <a:srgbClr val="d0cece"/>
                </a:solidFill>
                <a:latin typeface="Arial"/>
                <a:ea typeface="Arial"/>
              </a:rPr>
              <a:t>https://cran.r-project.org/web/packages/ggplot2/index.html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Reference manual pdf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000" spc="-1" strike="noStrike">
                <a:solidFill>
                  <a:srgbClr val="d0cece"/>
                </a:solidFill>
                <a:latin typeface="Arial"/>
                <a:ea typeface="Arial"/>
              </a:rPr>
              <a:t>https://cran.r-project.org/web/packages/ggplot2/index.html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Reference manual pdf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Vignettes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000" spc="-1" strike="noStrike">
                <a:solidFill>
                  <a:srgbClr val="d0cece"/>
                </a:solidFill>
                <a:latin typeface="Arial"/>
                <a:ea typeface="Arial"/>
              </a:rPr>
              <a:t>https://cran.r-project.org/web/packages/ggplot2/index.html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Reference manual pdf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Vignettes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000" spc="-1" strike="noStrike" u="sng">
                <a:solidFill>
                  <a:srgbClr val="033261"/>
                </a:solidFill>
                <a:uFillTx/>
                <a:latin typeface="Arial"/>
                <a:ea typeface="Arial"/>
                <a:hlinkClick r:id="rId1"/>
              </a:rPr>
              <a:t>https://www.rdocumentation.org/packages/ggplot2/versions/2.2.1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75" dur="indefinite" restart="never" nodeType="tmRoot">
          <p:childTnLst>
            <p:seq>
              <p:cTn id="7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0" y="28332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000" spc="-1" strike="noStrike">
                <a:solidFill>
                  <a:srgbClr val="d0cece"/>
                </a:solidFill>
                <a:latin typeface="Arial"/>
                <a:ea typeface="Arial"/>
              </a:rPr>
              <a:t>https://cran.r-project.org/web/packages/ggplot2/index.html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Reference manual pdf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Vignettes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000" spc="-1" strike="noStrike">
                <a:solidFill>
                  <a:srgbClr val="d0cece"/>
                </a:solidFill>
                <a:latin typeface="Arial"/>
                <a:ea typeface="Arial"/>
              </a:rPr>
              <a:t>https://www.rdocumentation.org/packages/ggplot2/versions/2.2.1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767171"/>
                </a:solidFill>
                <a:latin typeface="Arial"/>
                <a:ea typeface="Arial"/>
              </a:rPr>
              <a:t>  </a:t>
            </a:r>
            <a:r>
              <a:rPr b="0" lang="en-US" sz="2000" spc="-1" strike="noStrike">
                <a:solidFill>
                  <a:srgbClr val="767171"/>
                </a:solidFill>
                <a:latin typeface="Arial"/>
                <a:ea typeface="Arial"/>
              </a:rPr>
              <a:t>Using the console to search for info on a specific function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                                                        </a:t>
            </a:r>
            <a:r>
              <a:rPr b="0" lang="en-US" sz="2000" spc="-1" strike="noStrike">
                <a:solidFill>
                  <a:srgbClr val="767171"/>
                </a:solidFill>
                <a:latin typeface="Arial"/>
                <a:ea typeface="Arial"/>
              </a:rPr>
              <a:t>e.g. </a:t>
            </a:r>
            <a:r>
              <a:rPr b="0" lang="en-US" sz="1600" spc="-1" strike="noStrike">
                <a:solidFill>
                  <a:srgbClr val="767171"/>
                </a:solidFill>
                <a:latin typeface="Arial"/>
                <a:ea typeface="Arial"/>
              </a:rPr>
              <a:t>?read.csv or ??read.csv</a:t>
            </a: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16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77" dur="indefinite" restart="never" nodeType="tmRoot">
          <p:childTnLst>
            <p:seq>
              <p:cTn id="7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67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402840" y="-747720"/>
            <a:ext cx="419040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What is </a:t>
            </a:r>
            <a:r>
              <a:rPr b="1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R</a:t>
            </a: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?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67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471240" y="527040"/>
            <a:ext cx="5650200" cy="11714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Reproducibility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79" dur="indefinite" restart="never" nodeType="tmRoot">
          <p:childTnLst>
            <p:seq>
              <p:cTn id="8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icture 3" descr=""/>
          <p:cNvPicPr/>
          <p:nvPr/>
        </p:nvPicPr>
        <p:blipFill>
          <a:blip r:embed="rId1"/>
          <a:stretch/>
        </p:blipFill>
        <p:spPr>
          <a:xfrm>
            <a:off x="134280" y="957240"/>
            <a:ext cx="12057480" cy="4862880"/>
          </a:xfrm>
          <a:prstGeom prst="rect">
            <a:avLst/>
          </a:prstGeom>
          <a:ln>
            <a:noFill/>
          </a:ln>
        </p:spPr>
      </p:pic>
    </p:spTree>
  </p:cSld>
  <p:transition spd="med">
    <p:pull dir="r"/>
  </p:transition>
  <p:timing>
    <p:tnLst>
      <p:par>
        <p:cTn id="81" dur="indefinite" restart="never" nodeType="tmRoot">
          <p:childTnLst>
            <p:seq>
              <p:cTn id="8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67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471240" y="527040"/>
            <a:ext cx="2519640" cy="11714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Goals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83" dur="indefinite" restart="never" nodeType="tmRoot">
          <p:childTnLst>
            <p:seq>
              <p:cTn id="8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298440" y="424080"/>
            <a:ext cx="11353320" cy="2778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In this clinic you will develop a variety of useful skills for data manipulation and analysis in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R: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Calibri"/>
                <a:ea typeface="Arial"/>
              </a:rPr>
              <a:t>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85" dur="indefinite" restart="never" nodeType="tmRoot">
          <p:childTnLst>
            <p:seq>
              <p:cTn id="8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Shape 1"/>
          <p:cNvSpPr txBox="1"/>
          <p:nvPr/>
        </p:nvSpPr>
        <p:spPr>
          <a:xfrm>
            <a:off x="2223000" y="2019960"/>
            <a:ext cx="11353320" cy="2778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Write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functions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Calibri"/>
                <a:ea typeface="Arial"/>
              </a:rPr>
              <a:t>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TextShape 2"/>
          <p:cNvSpPr txBox="1"/>
          <p:nvPr/>
        </p:nvSpPr>
        <p:spPr>
          <a:xfrm>
            <a:off x="298440" y="424080"/>
            <a:ext cx="11353320" cy="2778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In this clinic you will develop a variety of useful skills for data manipulation and analysis in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R: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Calibri"/>
                <a:ea typeface="Arial"/>
              </a:rPr>
              <a:t>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87" dur="indefinite" restart="never" nodeType="tmRoot">
          <p:childTnLst>
            <p:seq>
              <p:cTn id="8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2223000" y="2019960"/>
            <a:ext cx="11353320" cy="2778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Write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functions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Clean and manage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data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Calibri"/>
                <a:ea typeface="Arial"/>
              </a:rPr>
              <a:t>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298800" y="424440"/>
            <a:ext cx="11353320" cy="2778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In this clinic you will develop a variety of useful skills for data manipulation and analysis in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R: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Calibri"/>
                <a:ea typeface="Arial"/>
              </a:rPr>
              <a:t>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89" dur="indefinite" restart="never" nodeType="tmRoot">
          <p:childTnLst>
            <p:seq>
              <p:cTn id="9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extShape 1"/>
          <p:cNvSpPr txBox="1"/>
          <p:nvPr/>
        </p:nvSpPr>
        <p:spPr>
          <a:xfrm>
            <a:off x="2223000" y="2019960"/>
            <a:ext cx="11353320" cy="2778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Write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functions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Clean and manage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data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Calculate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summary statistics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Calibri"/>
                <a:ea typeface="Arial"/>
              </a:rPr>
              <a:t>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TextShape 2"/>
          <p:cNvSpPr txBox="1"/>
          <p:nvPr/>
        </p:nvSpPr>
        <p:spPr>
          <a:xfrm>
            <a:off x="298800" y="424440"/>
            <a:ext cx="11353320" cy="2778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In this clinic you will develop a variety of useful skills for data manipulation and analysis in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R: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Calibri"/>
                <a:ea typeface="Arial"/>
              </a:rPr>
              <a:t>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2223000" y="2019960"/>
            <a:ext cx="11353320" cy="2778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Write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functions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Clean and manage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data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Calculate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summary statistics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Conduct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statistical analyses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Calibri"/>
                <a:ea typeface="Arial"/>
              </a:rPr>
              <a:t>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298800" y="424440"/>
            <a:ext cx="11353320" cy="2778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In this clinic you will develop a variety of useful skills for data manipulation and analysis in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R: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Calibri"/>
                <a:ea typeface="Arial"/>
              </a:rPr>
              <a:t>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93" dur="indefinite" restart="never" nodeType="tmRoot">
          <p:childTnLst>
            <p:seq>
              <p:cTn id="9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2223000" y="2019960"/>
            <a:ext cx="11353320" cy="2778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Write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functions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Clean and manage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data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Calculate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summary statistics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Conduct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statistical analyses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                            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Plot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results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Calibri"/>
                <a:ea typeface="Arial"/>
              </a:rPr>
              <a:t>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TextShape 2"/>
          <p:cNvSpPr txBox="1"/>
          <p:nvPr/>
        </p:nvSpPr>
        <p:spPr>
          <a:xfrm>
            <a:off x="298800" y="424440"/>
            <a:ext cx="11353320" cy="27781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In this clinic you will develop a variety of useful skills for data manipulation and analysis in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R: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Calibri"/>
                <a:ea typeface="Arial"/>
              </a:rPr>
              <a:t>                             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95" dur="indefinite" restart="never" nodeType="tmRoot">
          <p:childTnLst>
            <p:seq>
              <p:cTn id="9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67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750240" y="511560"/>
            <a:ext cx="2333880" cy="11095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Today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97" dur="indefinite" restart="never" nodeType="tmRoot">
          <p:childTnLst>
            <p:seq>
              <p:cTn id="9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261720" y="652680"/>
            <a:ext cx="11930040" cy="58669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R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 is a language and environment for statistical computing and graphics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1097280" y="441000"/>
            <a:ext cx="12191760" cy="777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Data Manipulation and exploration – Code Along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Navigating Data Types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Vectors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Matrices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Factors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Data frames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Lists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Writing and using Functions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syntax and examples of functions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control and logic statements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loops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summary stats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Data Manipulation and exploration – Review and Advanced Skills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99" dur="indefinite" restart="never" nodeType="tmRoot">
          <p:childTnLst>
            <p:seq>
              <p:cTn id="10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1097280" y="441000"/>
            <a:ext cx="12191760" cy="777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Data Manipulation and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exploration – Code Along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Navigating Data Types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Vectors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Matrices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Factors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Data frames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Lists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Writing and using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Functions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syntax and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examples of functions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control and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logic statements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loops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summary stats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Data Manipulation and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exploration – Review and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Advanced Skills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01" dur="indefinite" restart="never" nodeType="tmRoot">
          <p:childTnLst>
            <p:seq>
              <p:cTn id="10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1097280" y="441000"/>
            <a:ext cx="12191760" cy="777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Data Manipulation and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exploration – Code Along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Navigating Data Types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Vectors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Matrices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Factors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Data frames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Lists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Writing and using 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Functions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syntax and 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examples of functions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control and 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logic statements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loops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summary stats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Data Manipulation and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exploration – Review and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Advanced Skills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03" dur="indefinite" restart="never" nodeType="tmRoot">
          <p:childTnLst>
            <p:seq>
              <p:cTn id="10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1097280" y="441000"/>
            <a:ext cx="12191760" cy="777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Data Manipulation and exploration – Code Along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Navigating Data Types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Vectors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Matrices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Factors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Data frames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Lists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Writing and using Functions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syntax and examples of functions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control and logic statements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loops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 </a:t>
            </a:r>
            <a:r>
              <a:rPr b="0" lang="en-US" sz="1800" spc="-1" strike="noStrike">
                <a:solidFill>
                  <a:srgbClr val="d0cece"/>
                </a:solidFill>
                <a:latin typeface="Arial"/>
                <a:ea typeface="Arial"/>
              </a:rPr>
              <a:t>summary stats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767171"/>
                </a:solidFill>
                <a:latin typeface="Arial"/>
                <a:ea typeface="Arial"/>
              </a:rPr>
              <a:t>Data Manipulation and exploration – Review and Advanced Skills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05" dur="indefinite" restart="never" nodeType="tmRoot">
          <p:childTnLst>
            <p:seq>
              <p:cTn id="10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67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502200" y="588960"/>
            <a:ext cx="3914640" cy="8460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Tomorrow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107" dur="indefinite" restart="never" nodeType="tmRoot">
          <p:childTnLst>
            <p:seq>
              <p:cTn id="10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978120" y="664560"/>
            <a:ext cx="11353320" cy="6554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Data visualization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basic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ggplot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	</a:t>
            </a: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              </a:t>
            </a: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plottly (interactive plots)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Data Wrangling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3200" spc="-1" strike="noStrike">
                <a:solidFill>
                  <a:srgbClr val="767171"/>
                </a:solidFill>
                <a:latin typeface="Arial"/>
                <a:ea typeface="Arial"/>
              </a:rPr>
              <a:t>Statistical Analysis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109" dur="indefinite" restart="never" nodeType="tmRoot">
          <p:childTnLst>
            <p:seq>
              <p:cTn id="1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261720" y="652680"/>
            <a:ext cx="11930040" cy="58669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is a language and environment for statistical computing and graphics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The official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R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  home page: </a:t>
            </a:r>
            <a:r>
              <a:rPr b="0" lang="en-US" sz="2800" spc="-1" strike="noStrike" u="sng">
                <a:solidFill>
                  <a:srgbClr val="85c1fc"/>
                </a:solidFill>
                <a:uFillTx/>
                <a:latin typeface="Arial"/>
                <a:ea typeface="Arial"/>
                <a:hlinkClick r:id="rId1"/>
              </a:rPr>
              <a:t>http</a:t>
            </a:r>
            <a:r>
              <a:rPr b="0" lang="en-US" sz="2800" spc="-1" strike="noStrike" u="sng">
                <a:solidFill>
                  <a:srgbClr val="85c1fc"/>
                </a:solidFill>
                <a:uFillTx/>
                <a:latin typeface="Arial"/>
                <a:ea typeface="Arial"/>
                <a:hlinkClick r:id="rId2"/>
              </a:rPr>
              <a:t>://</a:t>
            </a:r>
            <a:r>
              <a:rPr b="0" lang="en-US" sz="2800" spc="-1" strike="noStrike" u="sng">
                <a:solidFill>
                  <a:srgbClr val="85c1fc"/>
                </a:solidFill>
                <a:uFillTx/>
                <a:latin typeface="Arial"/>
                <a:ea typeface="Arial"/>
                <a:hlinkClick r:id="rId3"/>
              </a:rPr>
              <a:t>www.R-project.org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 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261720" y="652680"/>
            <a:ext cx="11930040" cy="58669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is a language and environment for statistical computing and graphics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The official </a:t>
            </a:r>
            <a:r>
              <a:rPr b="1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  home page: http://www.R-project.org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You download it from </a:t>
            </a:r>
            <a:r>
              <a:rPr b="1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CRAN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: </a:t>
            </a:r>
            <a:r>
              <a:rPr b="0" lang="en-US" sz="2800" spc="-1" strike="noStrike" u="sng">
                <a:solidFill>
                  <a:srgbClr val="033261"/>
                </a:solidFill>
                <a:uFillTx/>
                <a:latin typeface="Arial"/>
                <a:ea typeface="Arial"/>
                <a:hlinkClick r:id="rId1"/>
              </a:rPr>
              <a:t>https://</a:t>
            </a:r>
            <a:r>
              <a:rPr b="0" lang="en-US" sz="2800" spc="-1" strike="noStrike" u="sng">
                <a:solidFill>
                  <a:srgbClr val="033261"/>
                </a:solidFill>
                <a:uFillTx/>
                <a:latin typeface="Arial"/>
                <a:ea typeface="Arial"/>
                <a:hlinkClick r:id="rId2"/>
              </a:rPr>
              <a:t>cran.r-project.org/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261720" y="652680"/>
            <a:ext cx="11930040" cy="58669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 is a language and environment for statistical computing and graphics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The official </a:t>
            </a:r>
            <a:r>
              <a:rPr b="1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R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  home page: http://www.R-project.org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You download it from </a:t>
            </a:r>
            <a:r>
              <a:rPr b="1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CRAN</a:t>
            </a:r>
            <a:r>
              <a:rPr b="0" lang="en-US" sz="2800" spc="-1" strike="noStrike">
                <a:solidFill>
                  <a:srgbClr val="d0cece"/>
                </a:solidFill>
                <a:latin typeface="Arial"/>
                <a:ea typeface="Arial"/>
              </a:rPr>
              <a:t>: https://cran.r-project.org/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 </a:t>
            </a:r>
            <a:r>
              <a:rPr b="0" lang="en-US" sz="2800" spc="-1" strike="noStrike">
                <a:solidFill>
                  <a:srgbClr val="767171"/>
                </a:solidFill>
                <a:latin typeface="Arial"/>
                <a:ea typeface="Arial"/>
              </a:rPr>
              <a:t>The R  system can be installed on, Windows, Mac or Linux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8" name="Picture 4" descr=""/>
          <p:cNvPicPr/>
          <p:nvPr/>
        </p:nvPicPr>
        <p:blipFill>
          <a:blip r:embed="rId1"/>
          <a:stretch/>
        </p:blipFill>
        <p:spPr>
          <a:xfrm>
            <a:off x="4595040" y="4206960"/>
            <a:ext cx="3022920" cy="2504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6717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234720" y="632520"/>
            <a:ext cx="3270600" cy="11311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Why </a:t>
            </a:r>
            <a:r>
              <a:rPr b="1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R</a:t>
            </a:r>
            <a:r>
              <a:rPr b="0" lang="en-US" sz="6000" spc="-1" strike="noStrike">
                <a:solidFill>
                  <a:srgbClr val="ffffff"/>
                </a:solidFill>
                <a:latin typeface="Arial"/>
                <a:ea typeface="Arial"/>
              </a:rPr>
              <a:t>?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transition spd="med">
    <p:pull dir="r"/>
  </p:transition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20002</TotalTime>
  <Application>LibreOffice/6.0.7.3$Linux_X86_64 LibreOffice_project/00m0$Build-3</Application>
  <Words>2803</Words>
  <Paragraphs>588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2017-07-15T15:29:45Z</dcterms:created>
  <dc:creator>Ana Bento</dc:creator>
  <dc:description/>
  <dc:language>en-US</dc:language>
  <cp:lastModifiedBy/>
  <dcterms:modified xsi:type="dcterms:W3CDTF">2020-10-26T18:14:48Z</dcterms:modified>
  <cp:revision>72</cp:revision>
  <dc:subject/>
  <dc:title>R Data Clinic   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15.0033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35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54</vt:i4>
  </property>
</Properties>
</file>